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2" r:id="rId3"/>
    <p:sldId id="263" r:id="rId4"/>
    <p:sldId id="272" r:id="rId5"/>
    <p:sldId id="259" r:id="rId6"/>
    <p:sldId id="268" r:id="rId7"/>
    <p:sldId id="260" r:id="rId8"/>
    <p:sldId id="267" r:id="rId9"/>
    <p:sldId id="261" r:id="rId10"/>
    <p:sldId id="270"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2"/>
    <p:restoredTop sz="80680"/>
  </p:normalViewPr>
  <p:slideViewPr>
    <p:cSldViewPr snapToGrid="0" snapToObjects="1">
      <p:cViewPr varScale="1">
        <p:scale>
          <a:sx n="102" d="100"/>
          <a:sy n="102"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E7BD1-A4BD-D44E-92D4-F42D79C3C974}" type="datetimeFigureOut">
              <a:rPr lang="en-US" smtClean="0"/>
              <a:t>9/5/21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E672B-DAC1-BF4B-8004-A5064A96433D}" type="slidenum">
              <a:rPr lang="en-US" smtClean="0"/>
              <a:t>‹#›</a:t>
            </a:fld>
            <a:endParaRPr lang="en-US"/>
          </a:p>
        </p:txBody>
      </p:sp>
    </p:spTree>
    <p:extLst>
      <p:ext uri="{BB962C8B-B14F-4D97-AF65-F5344CB8AC3E}">
        <p14:creationId xmlns:p14="http://schemas.microsoft.com/office/powerpoint/2010/main" val="3752560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netty/netty/blob/4.1/common/src/main/java/io/netty/util/HashedWheelTimer.jav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Talk about SQL VS NoSQL, we can choose no </a:t>
            </a:r>
            <a:r>
              <a:rPr lang="en-US" sz="1200" b="0" i="0" u="none" strike="noStrike" kern="1200" dirty="0" err="1">
                <a:solidFill>
                  <a:schemeClr val="tx1"/>
                </a:solidFill>
                <a:effectLst/>
                <a:latin typeface="+mn-lt"/>
                <a:ea typeface="+mn-ea"/>
                <a:cs typeface="+mn-cs"/>
              </a:rPr>
              <a:t>sql</a:t>
            </a:r>
            <a:r>
              <a:rPr lang="en-US" sz="1200" b="0" i="0" u="none" strike="noStrike" kern="1200" dirty="0">
                <a:solidFill>
                  <a:schemeClr val="tx1"/>
                </a:solidFill>
                <a:effectLst/>
                <a:latin typeface="+mn-lt"/>
                <a:ea typeface="+mn-ea"/>
                <a:cs typeface="+mn-cs"/>
              </a:rPr>
              <a:t> to scale the system, in order to remove the reference, we can do demoralization, also we need to create another table to hold the user id &lt;-&gt;list of job ids, database we can choose Cassandra.</a:t>
            </a:r>
            <a:br>
              <a:rPr lang="en-US" dirty="0"/>
            </a:br>
            <a:r>
              <a:rPr lang="en-US" sz="1200" b="0" i="0" u="none" strike="noStrike" kern="1200" dirty="0" err="1">
                <a:solidFill>
                  <a:schemeClr val="tx1"/>
                </a:solidFill>
                <a:effectLst/>
                <a:latin typeface="+mn-lt"/>
                <a:ea typeface="+mn-ea"/>
                <a:cs typeface="+mn-cs"/>
              </a:rPr>
              <a:t>Sharding</a:t>
            </a:r>
            <a:r>
              <a:rPr lang="en-US" sz="1200" b="0" i="0" u="none" strike="noStrike" kern="1200" dirty="0">
                <a:solidFill>
                  <a:schemeClr val="tx1"/>
                </a:solidFill>
                <a:effectLst/>
                <a:latin typeface="+mn-lt"/>
                <a:ea typeface="+mn-ea"/>
                <a:cs typeface="+mn-cs"/>
              </a:rPr>
              <a:t> wise, we can use user id and job id as the consistency hashing key and </a:t>
            </a:r>
            <a:r>
              <a:rPr lang="en-US" sz="1200" b="0" i="0" u="none" strike="noStrike" kern="1200" dirty="0" err="1">
                <a:solidFill>
                  <a:schemeClr val="tx1"/>
                </a:solidFill>
                <a:effectLst/>
                <a:latin typeface="+mn-lt"/>
                <a:ea typeface="+mn-ea"/>
                <a:cs typeface="+mn-cs"/>
              </a:rPr>
              <a:t>sharding</a:t>
            </a:r>
            <a:r>
              <a:rPr lang="en-US" sz="1200" b="0" i="0" u="none" strike="noStrike" kern="1200" dirty="0">
                <a:solidFill>
                  <a:schemeClr val="tx1"/>
                </a:solidFill>
                <a:effectLst/>
                <a:latin typeface="+mn-lt"/>
                <a:ea typeface="+mn-ea"/>
                <a:cs typeface="+mn-cs"/>
              </a:rPr>
              <a:t> based on them.</a:t>
            </a:r>
            <a:endParaRPr lang="en-US" dirty="0"/>
          </a:p>
        </p:txBody>
      </p:sp>
      <p:sp>
        <p:nvSpPr>
          <p:cNvPr id="4" name="Slide Number Placeholder 3"/>
          <p:cNvSpPr>
            <a:spLocks noGrp="1"/>
          </p:cNvSpPr>
          <p:nvPr>
            <p:ph type="sldNum" sz="quarter" idx="5"/>
          </p:nvPr>
        </p:nvSpPr>
        <p:spPr/>
        <p:txBody>
          <a:bodyPr/>
          <a:lstStyle/>
          <a:p>
            <a:fld id="{B9FE672B-DAC1-BF4B-8004-A5064A96433D}" type="slidenum">
              <a:rPr lang="en-US" smtClean="0"/>
              <a:t>3</a:t>
            </a:fld>
            <a:endParaRPr lang="en-US"/>
          </a:p>
        </p:txBody>
      </p:sp>
    </p:spTree>
    <p:extLst>
      <p:ext uri="{BB962C8B-B14F-4D97-AF65-F5344CB8AC3E}">
        <p14:creationId xmlns:p14="http://schemas.microsoft.com/office/powerpoint/2010/main" val="155028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E672B-DAC1-BF4B-8004-A5064A96433D}" type="slidenum">
              <a:rPr lang="en-US" smtClean="0"/>
              <a:t>4</a:t>
            </a:fld>
            <a:endParaRPr lang="en-US"/>
          </a:p>
        </p:txBody>
      </p:sp>
    </p:spTree>
    <p:extLst>
      <p:ext uri="{BB962C8B-B14F-4D97-AF65-F5344CB8AC3E}">
        <p14:creationId xmlns:p14="http://schemas.microsoft.com/office/powerpoint/2010/main" val="250370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怎么知道现在要执行哪些</a:t>
            </a:r>
            <a:r>
              <a:rPr lang="en-US" altLang="zh-CN" dirty="0"/>
              <a:t>tasks</a:t>
            </a:r>
            <a:r>
              <a:rPr lang="zh-CN" altLang="en-US" dirty="0"/>
              <a:t>？ </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Store Consumer</a:t>
            </a:r>
            <a:r>
              <a:rPr lang="en-US" dirty="0"/>
              <a:t>: it also pulls tasks that failed in earlier execution attempts. This helps with the at-least-once guarantee </a:t>
            </a:r>
          </a:p>
          <a:p>
            <a:r>
              <a:rPr lang="en-US" dirty="0"/>
              <a:t>Pull Tasks from SQS: active loops </a:t>
            </a:r>
            <a:r>
              <a:rPr lang="en-US" sz="1200" b="0" i="0" u="none" strike="noStrike" kern="1200" dirty="0">
                <a:solidFill>
                  <a:schemeClr val="tx1"/>
                </a:solidFill>
                <a:effectLst/>
                <a:latin typeface="+mn-lt"/>
                <a:ea typeface="+mn-ea"/>
                <a:cs typeface="+mn-cs"/>
              </a:rPr>
              <a:t>continuously </a:t>
            </a:r>
            <a:r>
              <a:rPr lang="en-US" dirty="0"/>
              <a:t>Long Polling</a:t>
            </a:r>
          </a:p>
          <a:p>
            <a:endParaRPr lang="en-US" dirty="0"/>
          </a:p>
        </p:txBody>
      </p:sp>
      <p:sp>
        <p:nvSpPr>
          <p:cNvPr id="4" name="Slide Number Placeholder 3"/>
          <p:cNvSpPr>
            <a:spLocks noGrp="1"/>
          </p:cNvSpPr>
          <p:nvPr>
            <p:ph type="sldNum" sz="quarter" idx="5"/>
          </p:nvPr>
        </p:nvSpPr>
        <p:spPr/>
        <p:txBody>
          <a:bodyPr/>
          <a:lstStyle/>
          <a:p>
            <a:fld id="{B9FE672B-DAC1-BF4B-8004-A5064A96433D}" type="slidenum">
              <a:rPr lang="en-US" smtClean="0"/>
              <a:t>5</a:t>
            </a:fld>
            <a:endParaRPr lang="en-US"/>
          </a:p>
        </p:txBody>
      </p:sp>
    </p:spTree>
    <p:extLst>
      <p:ext uri="{BB962C8B-B14F-4D97-AF65-F5344CB8AC3E}">
        <p14:creationId xmlns:p14="http://schemas.microsoft.com/office/powerpoint/2010/main" val="670111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u="none" strike="noStrike" kern="1200" dirty="0">
                <a:solidFill>
                  <a:schemeClr val="tx1"/>
                </a:solidFill>
                <a:effectLst/>
                <a:latin typeface="+mn-lt"/>
                <a:ea typeface="+mn-ea"/>
                <a:cs typeface="+mn-cs"/>
              </a:rPr>
              <a:t>Enqueued: Re-enqueue task if it has been in enqueued state for too long. This can happen if the queue loses data or the controller goes down after polling the queue and before the task is claimed.</a:t>
            </a:r>
          </a:p>
          <a:p>
            <a:r>
              <a:rPr lang="en-US" sz="1200" b="0" i="0" u="none" strike="noStrike" kern="1200" dirty="0">
                <a:solidFill>
                  <a:schemeClr val="tx1"/>
                </a:solidFill>
                <a:effectLst/>
                <a:latin typeface="+mn-lt"/>
                <a:ea typeface="+mn-ea"/>
                <a:cs typeface="+mn-cs"/>
              </a:rPr>
              <a:t>Claimed: Re-enqueue if task is claimed but never transferred to processing. This can happen if Controller is down after claiming a task. Task status is changed to enqueued after re-enqueue.</a:t>
            </a:r>
          </a:p>
          <a:p>
            <a:r>
              <a:rPr lang="en-US" sz="1200" b="0" i="0" u="none" strike="noStrike" kern="1200" dirty="0">
                <a:solidFill>
                  <a:schemeClr val="tx1"/>
                </a:solidFill>
                <a:effectLst/>
                <a:latin typeface="+mn-lt"/>
                <a:ea typeface="+mn-ea"/>
                <a:cs typeface="+mn-cs"/>
              </a:rPr>
              <a:t>Processing: Re-enqueue if task hasn’t sent heartbeat for too long. This can happen if Executor is down. Task status is changed to enqueued after re-enqueue. </a:t>
            </a:r>
          </a:p>
          <a:p>
            <a:r>
              <a:rPr lang="en-US" sz="1200" b="0" i="0" u="none" strike="noStrike" kern="1200" dirty="0">
                <a:solidFill>
                  <a:schemeClr val="tx1"/>
                </a:solidFill>
                <a:effectLst/>
                <a:latin typeface="+mn-lt"/>
                <a:ea typeface="+mn-ea"/>
                <a:cs typeface="+mn-cs"/>
              </a:rPr>
              <a:t>Retriable Failure: Exponential </a:t>
            </a:r>
            <a:r>
              <a:rPr lang="en-US" sz="1200" b="0" i="0" u="none" strike="noStrike" kern="1200" dirty="0" err="1">
                <a:solidFill>
                  <a:schemeClr val="tx1"/>
                </a:solidFill>
                <a:effectLst/>
                <a:latin typeface="+mn-lt"/>
                <a:ea typeface="+mn-ea"/>
                <a:cs typeface="+mn-cs"/>
              </a:rPr>
              <a:t>backoff</a:t>
            </a:r>
            <a:r>
              <a:rPr lang="en-US" sz="1200" b="0" i="0" u="none" strike="noStrike" kern="1200" dirty="0">
                <a:solidFill>
                  <a:schemeClr val="tx1"/>
                </a:solidFill>
                <a:effectLst/>
                <a:latin typeface="+mn-lt"/>
                <a:ea typeface="+mn-ea"/>
                <a:cs typeface="+mn-cs"/>
              </a:rPr>
              <a:t> for tasks with retriable failure.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assoc_status</a:t>
            </a:r>
            <a:r>
              <a:rPr lang="en-US" sz="1200" b="0" i="0" u="none" strike="noStrike" kern="1200" dirty="0">
                <a:solidFill>
                  <a:schemeClr val="tx1"/>
                </a:solidFill>
                <a:effectLst/>
                <a:latin typeface="+mn-lt"/>
                <a:ea typeface="+mn-ea"/>
                <a:cs typeface="+mn-cs"/>
              </a:rPr>
              <a:t>= &amp;&amp; </a:t>
            </a:r>
            <a:r>
              <a:rPr lang="en-US" sz="1200" b="0" i="0" u="none" strike="noStrike" kern="1200" dirty="0" err="1">
                <a:solidFill>
                  <a:schemeClr val="tx1"/>
                </a:solidFill>
                <a:effectLst/>
                <a:latin typeface="+mn-lt"/>
                <a:ea typeface="+mn-ea"/>
                <a:cs typeface="+mn-cs"/>
              </a:rPr>
              <a:t>next_timestamp</a:t>
            </a:r>
            <a:r>
              <a:rPr lang="en-US" sz="1200" b="0" i="0" u="none" strike="noStrike" kern="1200" dirty="0">
                <a:solidFill>
                  <a:schemeClr val="tx1"/>
                </a:solidFill>
                <a:effectLst/>
                <a:latin typeface="+mn-lt"/>
                <a:ea typeface="+mn-ea"/>
                <a:cs typeface="+mn-cs"/>
              </a:rPr>
              <a:t>&lt;=</a:t>
            </a:r>
            <a:r>
              <a:rPr lang="en-US" sz="1200" b="0" i="0" u="none" strike="noStrike" kern="1200" dirty="0" err="1">
                <a:solidFill>
                  <a:schemeClr val="tx1"/>
                </a:solidFill>
                <a:effectLst/>
                <a:latin typeface="+mn-lt"/>
                <a:ea typeface="+mn-ea"/>
                <a:cs typeface="+mn-cs"/>
              </a:rPr>
              <a:t>time.now</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9FE672B-DAC1-BF4B-8004-A5064A96433D}" type="slidenum">
              <a:rPr lang="en-US" smtClean="0"/>
              <a:t>7</a:t>
            </a:fld>
            <a:endParaRPr lang="en-US"/>
          </a:p>
        </p:txBody>
      </p:sp>
    </p:spTree>
    <p:extLst>
      <p:ext uri="{BB962C8B-B14F-4D97-AF65-F5344CB8AC3E}">
        <p14:creationId xmlns:p14="http://schemas.microsoft.com/office/powerpoint/2010/main" val="4139149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这个方案的确可行，总结起来就是</a:t>
            </a:r>
            <a:r>
              <a:rPr lang="zh-CN" altLang="en-US" sz="1200" b="1" i="0" u="none" strike="noStrike" kern="1200" dirty="0">
                <a:solidFill>
                  <a:schemeClr val="tx1"/>
                </a:solidFill>
                <a:effectLst/>
                <a:latin typeface="+mn-lt"/>
                <a:ea typeface="+mn-ea"/>
                <a:cs typeface="+mn-cs"/>
              </a:rPr>
              <a:t>轮询</a:t>
            </a:r>
            <a:r>
              <a:rPr lang="en-US" altLang="zh-CN" sz="1200" b="1"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polling)</a:t>
            </a:r>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轮询通常有个很大的缺点，就是时间间隔不好设置，间隔太长，任务无法及时处理，间隔太短，会很耗</a:t>
            </a:r>
            <a:r>
              <a:rPr lang="en-US" sz="1200" b="0" i="0" u="none" strike="noStrike" kern="1200" dirty="0">
                <a:solidFill>
                  <a:schemeClr val="tx1"/>
                </a:solidFill>
                <a:effectLst/>
                <a:latin typeface="+mn-lt"/>
                <a:ea typeface="+mn-ea"/>
                <a:cs typeface="+mn-cs"/>
              </a:rPr>
              <a:t>CPU。</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你也可以手工实现一个自己的</a:t>
            </a:r>
            <a:r>
              <a:rPr lang="en-US" dirty="0" err="1"/>
              <a:t>PriorityBlockingQueue</a:t>
            </a:r>
            <a:r>
              <a:rPr lang="en-US" dirty="0"/>
              <a:t>，</a:t>
            </a:r>
            <a:r>
              <a:rPr lang="zh-CN" altLang="en-US" dirty="0"/>
              <a:t>用</a:t>
            </a:r>
            <a:r>
              <a:rPr lang="en-US" dirty="0" err="1"/>
              <a:t>java.util.PriorityQueue</a:t>
            </a:r>
            <a:r>
              <a:rPr lang="en-US" dirty="0"/>
              <a:t> + </a:t>
            </a:r>
            <a:r>
              <a:rPr lang="en-US" dirty="0" err="1"/>
              <a:t>ReentrantLock</a:t>
            </a:r>
            <a:r>
              <a:rPr lang="en-US" dirty="0"/>
              <a:t>，</a:t>
            </a:r>
            <a:r>
              <a:rPr lang="zh-CN" altLang="en-US" dirty="0"/>
              <a:t>用一把锁把这个队列保护起来，就是线程安全的啦</a:t>
            </a:r>
          </a:p>
          <a:p>
            <a:endParaRPr lang="en-US" dirty="0"/>
          </a:p>
        </p:txBody>
      </p:sp>
      <p:sp>
        <p:nvSpPr>
          <p:cNvPr id="4" name="Slide Number Placeholder 3"/>
          <p:cNvSpPr>
            <a:spLocks noGrp="1"/>
          </p:cNvSpPr>
          <p:nvPr>
            <p:ph type="sldNum" sz="quarter" idx="5"/>
          </p:nvPr>
        </p:nvSpPr>
        <p:spPr/>
        <p:txBody>
          <a:bodyPr/>
          <a:lstStyle/>
          <a:p>
            <a:fld id="{B9FE672B-DAC1-BF4B-8004-A5064A96433D}" type="slidenum">
              <a:rPr lang="en-US" smtClean="0"/>
              <a:t>9</a:t>
            </a:fld>
            <a:endParaRPr lang="en-US"/>
          </a:p>
        </p:txBody>
      </p:sp>
    </p:spTree>
    <p:extLst>
      <p:ext uri="{BB962C8B-B14F-4D97-AF65-F5344CB8AC3E}">
        <p14:creationId xmlns:p14="http://schemas.microsoft.com/office/powerpoint/2010/main" val="3876105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上图是一个长度为</a:t>
            </a:r>
            <a:r>
              <a:rPr lang="en-US" altLang="zh-CN" dirty="0"/>
              <a:t>8</a:t>
            </a:r>
            <a:r>
              <a:rPr lang="zh-CN" altLang="en-US" dirty="0"/>
              <a:t>的循环队列，假设该时间轮精度为秒，即每秒走一格，像手表那样，走完一圈就是</a:t>
            </a:r>
            <a:r>
              <a:rPr lang="en-US" altLang="zh-CN" dirty="0"/>
              <a:t>8</a:t>
            </a:r>
            <a:r>
              <a:rPr lang="zh-CN" altLang="en-US" dirty="0"/>
              <a:t>秒。每个格子指向一个任务集合，时间轮无限循环，每转到一个格子，就扫描该格子下面的所有任务，把时间到期的任务取出来执行。</a:t>
            </a:r>
          </a:p>
          <a:p>
            <a:r>
              <a:rPr lang="zh-CN" altLang="en-US" dirty="0"/>
              <a:t>举个例子，假设指针当前正指向格子</a:t>
            </a:r>
            <a:r>
              <a:rPr lang="en-US" altLang="zh-CN" dirty="0"/>
              <a:t>0</a:t>
            </a:r>
            <a:r>
              <a:rPr lang="zh-CN" altLang="en-US" dirty="0"/>
              <a:t>，来了一个任务需要</a:t>
            </a:r>
            <a:r>
              <a:rPr lang="en-US" altLang="zh-CN" dirty="0"/>
              <a:t>4</a:t>
            </a:r>
            <a:r>
              <a:rPr lang="zh-CN" altLang="en-US" dirty="0"/>
              <a:t>秒后执行，那么这个任务就会放在格子</a:t>
            </a:r>
            <a:r>
              <a:rPr lang="en-US" altLang="zh-CN" dirty="0"/>
              <a:t>4</a:t>
            </a:r>
            <a:r>
              <a:rPr lang="zh-CN" altLang="en-US" dirty="0"/>
              <a:t>下面，如果来了一个任务需要</a:t>
            </a:r>
            <a:r>
              <a:rPr lang="en-US" altLang="zh-CN" dirty="0"/>
              <a:t>20</a:t>
            </a:r>
            <a:r>
              <a:rPr lang="zh-CN" altLang="en-US" dirty="0"/>
              <a:t>秒后执行怎么？由于这个循环队列转一圈只需要</a:t>
            </a:r>
            <a:r>
              <a:rPr lang="en-US" altLang="zh-CN" dirty="0"/>
              <a:t>8</a:t>
            </a:r>
            <a:r>
              <a:rPr lang="zh-CN" altLang="en-US" dirty="0"/>
              <a:t>秒，这个任务需要多转</a:t>
            </a:r>
            <a:r>
              <a:rPr lang="en-US" altLang="zh-CN" dirty="0"/>
              <a:t>2</a:t>
            </a:r>
            <a:r>
              <a:rPr lang="zh-CN" altLang="en-US" dirty="0"/>
              <a:t>圈，所以这个任务的位置虽然依旧在格子</a:t>
            </a:r>
            <a:r>
              <a:rPr lang="en-US" altLang="zh-CN" dirty="0"/>
              <a:t>4(20%8+0=4)</a:t>
            </a:r>
            <a:r>
              <a:rPr lang="zh-CN" altLang="en-US" dirty="0"/>
              <a:t>下面，不过需要多转</a:t>
            </a:r>
            <a:r>
              <a:rPr lang="en-US" altLang="zh-CN" dirty="0"/>
              <a:t>2</a:t>
            </a:r>
            <a:r>
              <a:rPr lang="zh-CN" altLang="en-US" dirty="0"/>
              <a:t>圈后才执行。因此每个任务需要有一个字段记录需圈数，每转一圈就减</a:t>
            </a:r>
            <a:r>
              <a:rPr lang="en-US" altLang="zh-CN" dirty="0"/>
              <a:t>1</a:t>
            </a:r>
            <a:r>
              <a:rPr lang="zh-CN" altLang="en-US" dirty="0"/>
              <a:t>，减到</a:t>
            </a:r>
            <a:r>
              <a:rPr lang="en-US" altLang="zh-CN" dirty="0"/>
              <a:t>0</a:t>
            </a:r>
            <a:r>
              <a:rPr lang="zh-CN" altLang="en-US" dirty="0"/>
              <a:t>则立刻取出来执行。</a:t>
            </a:r>
          </a:p>
          <a:p>
            <a:r>
              <a:rPr lang="zh-CN" altLang="en-US" dirty="0"/>
              <a:t>怎么实现时间轮呢？</a:t>
            </a:r>
            <a:r>
              <a:rPr lang="en-US" dirty="0" err="1"/>
              <a:t>Netty</a:t>
            </a:r>
            <a:r>
              <a:rPr lang="zh-CN" altLang="en-US" dirty="0"/>
              <a:t>中已经有了一个时间轮的实现</a:t>
            </a:r>
            <a:r>
              <a:rPr lang="en-US" altLang="zh-CN" dirty="0"/>
              <a:t>, </a:t>
            </a:r>
            <a:r>
              <a:rPr lang="en-US" dirty="0">
                <a:hlinkClick r:id="rId3"/>
              </a:rPr>
              <a:t>HashedWheelTimer.java</a:t>
            </a:r>
            <a:r>
              <a:rPr lang="en-US" dirty="0"/>
              <a:t>，</a:t>
            </a:r>
            <a:r>
              <a:rPr lang="zh-CN" altLang="en-US" dirty="0"/>
              <a:t>可以参考它的源代码。</a:t>
            </a:r>
          </a:p>
          <a:p>
            <a:r>
              <a:rPr lang="zh-CN" altLang="en-US" dirty="0"/>
              <a:t>时间轮的优点是性能高，插入和删除的时间复杂度都是</a:t>
            </a:r>
            <a:r>
              <a:rPr lang="en-US" dirty="0"/>
              <a:t>O(1)。Linux </a:t>
            </a:r>
            <a:r>
              <a:rPr lang="zh-CN" altLang="en-US" dirty="0"/>
              <a:t>内核中的定时器采用的就是这个方案。</a:t>
            </a:r>
          </a:p>
          <a:p>
            <a:endParaRPr lang="en-US" dirty="0"/>
          </a:p>
        </p:txBody>
      </p:sp>
      <p:sp>
        <p:nvSpPr>
          <p:cNvPr id="4" name="Slide Number Placeholder 3"/>
          <p:cNvSpPr>
            <a:spLocks noGrp="1"/>
          </p:cNvSpPr>
          <p:nvPr>
            <p:ph type="sldNum" sz="quarter" idx="5"/>
          </p:nvPr>
        </p:nvSpPr>
        <p:spPr/>
        <p:txBody>
          <a:bodyPr/>
          <a:lstStyle/>
          <a:p>
            <a:fld id="{B9FE672B-DAC1-BF4B-8004-A5064A96433D}" type="slidenum">
              <a:rPr lang="en-US" smtClean="0"/>
              <a:t>10</a:t>
            </a:fld>
            <a:endParaRPr lang="en-US"/>
          </a:p>
        </p:txBody>
      </p:sp>
    </p:spTree>
    <p:extLst>
      <p:ext uri="{BB962C8B-B14F-4D97-AF65-F5344CB8AC3E}">
        <p14:creationId xmlns:p14="http://schemas.microsoft.com/office/powerpoint/2010/main" val="3297753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1C28-664D-ED45-8525-584BDB5863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E1A86C-54A4-7641-8FC1-6F3DF58692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C4074F-E8D1-CB4B-8C71-A221E8C7234A}"/>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5" name="Footer Placeholder 4">
            <a:extLst>
              <a:ext uri="{FF2B5EF4-FFF2-40B4-BE49-F238E27FC236}">
                <a16:creationId xmlns:a16="http://schemas.microsoft.com/office/drawing/2014/main" id="{C0A4595E-48EC-CF42-B69E-3BCAD01A8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A0D9E-E317-AA4D-956D-E1376A291D2F}"/>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6582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7A0C-0DD3-B341-9EE5-C8C658F9B3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9F7F2D-5B36-854B-A5DE-52E31E2E8C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45585-C5D1-6847-9842-F4EC114F80BE}"/>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5" name="Footer Placeholder 4">
            <a:extLst>
              <a:ext uri="{FF2B5EF4-FFF2-40B4-BE49-F238E27FC236}">
                <a16:creationId xmlns:a16="http://schemas.microsoft.com/office/drawing/2014/main" id="{83652225-2F1D-A949-B12C-CD3E3C14B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3ED3F-138A-0E49-AFA6-1BCC2B671056}"/>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3061515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A3665-C70F-7444-920F-2BFFFD487B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B8CF55-2426-BF43-B933-A2755EA565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C6284-19E0-6649-81CB-634C13E6DDFD}"/>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5" name="Footer Placeholder 4">
            <a:extLst>
              <a:ext uri="{FF2B5EF4-FFF2-40B4-BE49-F238E27FC236}">
                <a16:creationId xmlns:a16="http://schemas.microsoft.com/office/drawing/2014/main" id="{C90DBA45-9BA1-8446-A342-6337B7DCB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EA707-1CE9-7B4D-BA36-26114421A0C8}"/>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368150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DBC3-170B-7A42-A182-2C3CD9AEEE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25A5BA-17C0-4843-8D15-06889F4725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E1F429-07D0-624F-9A06-7918B81EA72F}"/>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5" name="Footer Placeholder 4">
            <a:extLst>
              <a:ext uri="{FF2B5EF4-FFF2-40B4-BE49-F238E27FC236}">
                <a16:creationId xmlns:a16="http://schemas.microsoft.com/office/drawing/2014/main" id="{7BB80B40-C2FF-044A-84CD-61DAB5009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1A046-443E-7641-BDEE-F0E5DF448CF3}"/>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138150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77AF-0964-D14B-88EF-D2615464B4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C5CB57-5B67-7D47-8F50-BBAE15CC66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E7091B-1871-DE40-9C8D-840DECEAD08C}"/>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5" name="Footer Placeholder 4">
            <a:extLst>
              <a:ext uri="{FF2B5EF4-FFF2-40B4-BE49-F238E27FC236}">
                <a16:creationId xmlns:a16="http://schemas.microsoft.com/office/drawing/2014/main" id="{3202968F-B3D7-714B-934D-3EFDC8B17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CE03D-27D0-094A-B71A-2CD0520961D0}"/>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270571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BD0-319A-8A4C-B147-B62A23CA6A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E31C4C-C554-F646-91C2-A0A1D5E062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E29EAE-F183-824A-BCDE-A9E6BE790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83ED03-F30C-4E46-AD9E-AE3130EFB866}"/>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6" name="Footer Placeholder 5">
            <a:extLst>
              <a:ext uri="{FF2B5EF4-FFF2-40B4-BE49-F238E27FC236}">
                <a16:creationId xmlns:a16="http://schemas.microsoft.com/office/drawing/2014/main" id="{C7B60F44-76DA-214B-8D39-651FE36AA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FB2595-3812-6A4D-8021-E5096194880B}"/>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133272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2F8B-1EC3-D94B-9461-DD301CBA10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A253F-98D8-5247-A9CE-B2F199007E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58976C-375D-684D-9FDB-B5273B69D4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53864-C573-FF4C-82A0-9A0A4246F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293E6-81B4-214F-A973-7AF954A72C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DA0BB1-065C-4944-9B49-773283129360}"/>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8" name="Footer Placeholder 7">
            <a:extLst>
              <a:ext uri="{FF2B5EF4-FFF2-40B4-BE49-F238E27FC236}">
                <a16:creationId xmlns:a16="http://schemas.microsoft.com/office/drawing/2014/main" id="{FBB2FC06-09F3-4F45-8986-BDA109C9C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3B1D8F-AD9B-F249-A9FA-18FC355DC4E7}"/>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20738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DC41-D33E-E642-BC9B-4D6421A689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B412A9-AF2C-5648-8E4A-8F1AA98AA698}"/>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4" name="Footer Placeholder 3">
            <a:extLst>
              <a:ext uri="{FF2B5EF4-FFF2-40B4-BE49-F238E27FC236}">
                <a16:creationId xmlns:a16="http://schemas.microsoft.com/office/drawing/2014/main" id="{81381B27-830B-9640-8575-341CE61806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250302-F2FD-D149-9D1A-724B12D9E95E}"/>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3972279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38A3D-8B4A-FC46-B173-1BB7DAF55AD9}"/>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3" name="Footer Placeholder 2">
            <a:extLst>
              <a:ext uri="{FF2B5EF4-FFF2-40B4-BE49-F238E27FC236}">
                <a16:creationId xmlns:a16="http://schemas.microsoft.com/office/drawing/2014/main" id="{C14BA623-9552-B244-B589-B9F6F8DC12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970609-B245-9043-AD2E-CA425D16F1C3}"/>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2547186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FBCE-BF96-E044-8037-EC42E77D4F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2F1D92-BFC7-004E-B8BC-AE05F06E04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831C29-3426-DC4A-BE6E-5B3806F905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5BD12-90EB-E44B-A488-A0C04D3AA393}"/>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6" name="Footer Placeholder 5">
            <a:extLst>
              <a:ext uri="{FF2B5EF4-FFF2-40B4-BE49-F238E27FC236}">
                <a16:creationId xmlns:a16="http://schemas.microsoft.com/office/drawing/2014/main" id="{E58C7F7E-9ED9-0640-BDE6-32728542E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1E7AA-0A52-6341-A81E-87454799C56C}"/>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2542760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77A5-9B58-F64A-9A39-25A41E7BF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D3B45C-511F-BC4D-9A39-AE591580A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B1611A-104A-7245-A218-AA0B10E0C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04858-EA37-DD4F-9A4F-6C791E566287}"/>
              </a:ext>
            </a:extLst>
          </p:cNvPr>
          <p:cNvSpPr>
            <a:spLocks noGrp="1"/>
          </p:cNvSpPr>
          <p:nvPr>
            <p:ph type="dt" sz="half" idx="10"/>
          </p:nvPr>
        </p:nvSpPr>
        <p:spPr/>
        <p:txBody>
          <a:bodyPr/>
          <a:lstStyle/>
          <a:p>
            <a:fld id="{31F4555D-AB07-9549-ACF8-DF41F4A81BA7}" type="datetimeFigureOut">
              <a:rPr lang="en-US" smtClean="0"/>
              <a:t>9/5/21</a:t>
            </a:fld>
            <a:endParaRPr lang="en-US"/>
          </a:p>
        </p:txBody>
      </p:sp>
      <p:sp>
        <p:nvSpPr>
          <p:cNvPr id="6" name="Footer Placeholder 5">
            <a:extLst>
              <a:ext uri="{FF2B5EF4-FFF2-40B4-BE49-F238E27FC236}">
                <a16:creationId xmlns:a16="http://schemas.microsoft.com/office/drawing/2014/main" id="{8D7FE1CA-30FE-4146-B1BB-ACB87C3D9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E66184-8BBB-9D40-93E0-7E89FBC299A0}"/>
              </a:ext>
            </a:extLst>
          </p:cNvPr>
          <p:cNvSpPr>
            <a:spLocks noGrp="1"/>
          </p:cNvSpPr>
          <p:nvPr>
            <p:ph type="sldNum" sz="quarter" idx="12"/>
          </p:nvPr>
        </p:nvSpPr>
        <p:spPr/>
        <p:txBody>
          <a:bodyPr/>
          <a:lstStyle/>
          <a:p>
            <a:fld id="{254C964A-B6C6-FE44-ADB0-2FD9C39DD0AD}" type="slidenum">
              <a:rPr lang="en-US" smtClean="0"/>
              <a:t>‹#›</a:t>
            </a:fld>
            <a:endParaRPr lang="en-US"/>
          </a:p>
        </p:txBody>
      </p:sp>
    </p:spTree>
    <p:extLst>
      <p:ext uri="{BB962C8B-B14F-4D97-AF65-F5344CB8AC3E}">
        <p14:creationId xmlns:p14="http://schemas.microsoft.com/office/powerpoint/2010/main" val="125834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8F625-51BB-F84C-83A1-898ECD4E64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838A3E-E253-9447-8055-7C046E91F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41D0A-66F9-DF40-AA29-7FB9D754F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4555D-AB07-9549-ACF8-DF41F4A81BA7}" type="datetimeFigureOut">
              <a:rPr lang="en-US" smtClean="0"/>
              <a:t>9/5/21</a:t>
            </a:fld>
            <a:endParaRPr lang="en-US"/>
          </a:p>
        </p:txBody>
      </p:sp>
      <p:sp>
        <p:nvSpPr>
          <p:cNvPr id="5" name="Footer Placeholder 4">
            <a:extLst>
              <a:ext uri="{FF2B5EF4-FFF2-40B4-BE49-F238E27FC236}">
                <a16:creationId xmlns:a16="http://schemas.microsoft.com/office/drawing/2014/main" id="{C9F0106D-CC9B-BC4D-9E48-F92DBBC443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A82BAC-09EC-DC41-9CE6-993598F2C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C964A-B6C6-FE44-ADB0-2FD9C39DD0AD}" type="slidenum">
              <a:rPr lang="en-US" smtClean="0"/>
              <a:t>‹#›</a:t>
            </a:fld>
            <a:endParaRPr lang="en-US"/>
          </a:p>
        </p:txBody>
      </p:sp>
    </p:spTree>
    <p:extLst>
      <p:ext uri="{BB962C8B-B14F-4D97-AF65-F5344CB8AC3E}">
        <p14:creationId xmlns:p14="http://schemas.microsoft.com/office/powerpoint/2010/main" val="3623608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etcode.com/discuss/interview-question/system-design/344524/Amazon-or-Design-a-JobTask-Scheduler" TargetMode="External"/><Relationship Id="rId2" Type="http://schemas.openxmlformats.org/officeDocument/2006/relationships/hyperlink" Target="https://dropbox.tech/infrastructure/asynchronous-task-scheduling-at-dropbox" TargetMode="External"/><Relationship Id="rId1" Type="http://schemas.openxmlformats.org/officeDocument/2006/relationships/slideLayout" Target="../slideLayouts/slideLayout2.xml"/><Relationship Id="rId4" Type="http://schemas.openxmlformats.org/officeDocument/2006/relationships/hyperlink" Target="https://massivetechinterview.blogspot.com/2018/03/design-delayed-job-schedul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20E2-42F3-AF41-967E-6A903D413407}"/>
              </a:ext>
            </a:extLst>
          </p:cNvPr>
          <p:cNvSpPr>
            <a:spLocks noGrp="1"/>
          </p:cNvSpPr>
          <p:nvPr>
            <p:ph type="ctrTitle"/>
          </p:nvPr>
        </p:nvSpPr>
        <p:spPr/>
        <p:txBody>
          <a:bodyPr/>
          <a:lstStyle/>
          <a:p>
            <a:r>
              <a:rPr lang="en-US" dirty="0"/>
              <a:t>Job Scheduler</a:t>
            </a:r>
          </a:p>
        </p:txBody>
      </p:sp>
      <p:sp>
        <p:nvSpPr>
          <p:cNvPr id="3" name="Subtitle 2">
            <a:extLst>
              <a:ext uri="{FF2B5EF4-FFF2-40B4-BE49-F238E27FC236}">
                <a16:creationId xmlns:a16="http://schemas.microsoft.com/office/drawing/2014/main" id="{A43B4A3C-E1FB-C248-B830-4DE6592306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98738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3413-E9A9-0D41-8CE8-6F1F89D4E8FD}"/>
              </a:ext>
            </a:extLst>
          </p:cNvPr>
          <p:cNvSpPr>
            <a:spLocks noGrp="1"/>
          </p:cNvSpPr>
          <p:nvPr>
            <p:ph type="title"/>
          </p:nvPr>
        </p:nvSpPr>
        <p:spPr/>
        <p:txBody>
          <a:bodyPr/>
          <a:lstStyle/>
          <a:p>
            <a:r>
              <a:rPr lang="en-US" dirty="0" err="1"/>
              <a:t>HashedWheelTimer</a:t>
            </a:r>
            <a:endParaRPr lang="en-US" dirty="0"/>
          </a:p>
        </p:txBody>
      </p:sp>
      <p:sp>
        <p:nvSpPr>
          <p:cNvPr id="3" name="Content Placeholder 2">
            <a:extLst>
              <a:ext uri="{FF2B5EF4-FFF2-40B4-BE49-F238E27FC236}">
                <a16:creationId xmlns:a16="http://schemas.microsoft.com/office/drawing/2014/main" id="{0DAE0081-5BF8-764A-B97F-142822DFAA33}"/>
              </a:ext>
            </a:extLst>
          </p:cNvPr>
          <p:cNvSpPr>
            <a:spLocks noGrp="1"/>
          </p:cNvSpPr>
          <p:nvPr>
            <p:ph idx="1"/>
          </p:nvPr>
        </p:nvSpPr>
        <p:spPr/>
        <p:txBody>
          <a:bodyPr>
            <a:normAutofit/>
          </a:bodyPr>
          <a:lstStyle/>
          <a:p>
            <a:r>
              <a:rPr lang="zh-CN" altLang="en-US" dirty="0"/>
              <a:t>时间轮</a:t>
            </a:r>
            <a:r>
              <a:rPr lang="en-US" altLang="zh-CN" dirty="0"/>
              <a:t>(</a:t>
            </a:r>
            <a:r>
              <a:rPr lang="en-US" dirty="0" err="1"/>
              <a:t>HashedWheelTimer</a:t>
            </a:r>
            <a:r>
              <a:rPr lang="en-US" dirty="0"/>
              <a:t>)</a:t>
            </a:r>
            <a:r>
              <a:rPr lang="zh-CN" altLang="en-US" dirty="0"/>
              <a:t> 就是一个循环队列</a:t>
            </a:r>
          </a:p>
          <a:p>
            <a:pPr marL="0" indent="0">
              <a:buNone/>
            </a:pPr>
            <a:endParaRPr lang="en-US" dirty="0"/>
          </a:p>
        </p:txBody>
      </p:sp>
      <p:pic>
        <p:nvPicPr>
          <p:cNvPr id="4" name="Picture 3">
            <a:extLst>
              <a:ext uri="{FF2B5EF4-FFF2-40B4-BE49-F238E27FC236}">
                <a16:creationId xmlns:a16="http://schemas.microsoft.com/office/drawing/2014/main" id="{A1347FD8-64C8-3848-9CBA-8478A947BB08}"/>
              </a:ext>
            </a:extLst>
          </p:cNvPr>
          <p:cNvPicPr>
            <a:picLocks noChangeAspect="1"/>
          </p:cNvPicPr>
          <p:nvPr/>
        </p:nvPicPr>
        <p:blipFill>
          <a:blip r:embed="rId3"/>
          <a:stretch>
            <a:fillRect/>
          </a:stretch>
        </p:blipFill>
        <p:spPr>
          <a:xfrm>
            <a:off x="1251618" y="2692400"/>
            <a:ext cx="9207500" cy="3619500"/>
          </a:xfrm>
          <a:prstGeom prst="rect">
            <a:avLst/>
          </a:prstGeom>
        </p:spPr>
      </p:pic>
    </p:spTree>
    <p:extLst>
      <p:ext uri="{BB962C8B-B14F-4D97-AF65-F5344CB8AC3E}">
        <p14:creationId xmlns:p14="http://schemas.microsoft.com/office/powerpoint/2010/main" val="337904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1384-4D99-E445-939A-A776C7FFFA3C}"/>
              </a:ext>
            </a:extLst>
          </p:cNvPr>
          <p:cNvSpPr>
            <a:spLocks noGrp="1"/>
          </p:cNvSpPr>
          <p:nvPr>
            <p:ph type="title"/>
          </p:nvPr>
        </p:nvSpPr>
        <p:spPr/>
        <p:txBody>
          <a:bodyPr/>
          <a:lstStyle/>
          <a:p>
            <a:r>
              <a:rPr lang="en-US" dirty="0"/>
              <a:t>Reference </a:t>
            </a:r>
          </a:p>
        </p:txBody>
      </p:sp>
      <p:sp>
        <p:nvSpPr>
          <p:cNvPr id="3" name="Content Placeholder 2">
            <a:extLst>
              <a:ext uri="{FF2B5EF4-FFF2-40B4-BE49-F238E27FC236}">
                <a16:creationId xmlns:a16="http://schemas.microsoft.com/office/drawing/2014/main" id="{38DB25F5-68D4-0C4C-BBFF-38F9DB28A27A}"/>
              </a:ext>
            </a:extLst>
          </p:cNvPr>
          <p:cNvSpPr>
            <a:spLocks noGrp="1"/>
          </p:cNvSpPr>
          <p:nvPr>
            <p:ph idx="1"/>
          </p:nvPr>
        </p:nvSpPr>
        <p:spPr/>
        <p:txBody>
          <a:bodyPr/>
          <a:lstStyle/>
          <a:p>
            <a:r>
              <a:rPr lang="en-US" dirty="0">
                <a:hlinkClick r:id="rId2"/>
              </a:rPr>
              <a:t>https://dropbox.tech/infrastructure/asynchronous-task-scheduling-at-dropbox</a:t>
            </a:r>
            <a:endParaRPr lang="en-US" dirty="0"/>
          </a:p>
          <a:p>
            <a:r>
              <a:rPr lang="en-US" dirty="0">
                <a:hlinkClick r:id="rId3"/>
              </a:rPr>
              <a:t>https://leetcode.com/discuss/interview-question/system-design/344524/Amazon-or-Design-a-JobTask-Scheduler</a:t>
            </a:r>
            <a:endParaRPr lang="en-US" dirty="0"/>
          </a:p>
          <a:p>
            <a:r>
              <a:rPr lang="en-US" dirty="0">
                <a:hlinkClick r:id="rId4"/>
              </a:rPr>
              <a:t>https://massivetechinterview.blogspot.com/2018/03/design-delayed-job-scheduler.html</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01455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4CA7-6147-BB4B-84B0-2B3EF81BA244}"/>
              </a:ext>
            </a:extLst>
          </p:cNvPr>
          <p:cNvSpPr>
            <a:spLocks noGrp="1"/>
          </p:cNvSpPr>
          <p:nvPr>
            <p:ph type="title"/>
          </p:nvPr>
        </p:nvSpPr>
        <p:spPr/>
        <p:txBody>
          <a:bodyPr/>
          <a:lstStyle/>
          <a:p>
            <a:r>
              <a:rPr lang="en-US" dirty="0"/>
              <a:t>Requirement</a:t>
            </a:r>
          </a:p>
        </p:txBody>
      </p:sp>
      <p:sp>
        <p:nvSpPr>
          <p:cNvPr id="3" name="Content Placeholder 2">
            <a:extLst>
              <a:ext uri="{FF2B5EF4-FFF2-40B4-BE49-F238E27FC236}">
                <a16:creationId xmlns:a16="http://schemas.microsoft.com/office/drawing/2014/main" id="{33CA713E-BEA4-274B-977B-9EE65F6616CA}"/>
              </a:ext>
            </a:extLst>
          </p:cNvPr>
          <p:cNvSpPr>
            <a:spLocks noGrp="1"/>
          </p:cNvSpPr>
          <p:nvPr>
            <p:ph idx="1"/>
          </p:nvPr>
        </p:nvSpPr>
        <p:spPr/>
        <p:txBody>
          <a:bodyPr/>
          <a:lstStyle/>
          <a:p>
            <a:r>
              <a:rPr lang="en-US" dirty="0"/>
              <a:t>Functional Requirement:</a:t>
            </a:r>
          </a:p>
          <a:p>
            <a:pPr lvl="1"/>
            <a:r>
              <a:rPr lang="en-US" dirty="0"/>
              <a:t>Users should be able to schedule a job to run some time in the future</a:t>
            </a:r>
          </a:p>
          <a:p>
            <a:pPr marL="457200" lvl="1" indent="0">
              <a:buNone/>
            </a:pPr>
            <a:endParaRPr lang="en-US" dirty="0"/>
          </a:p>
          <a:p>
            <a:r>
              <a:rPr lang="en-US" dirty="0"/>
              <a:t>Non-functional Requirements:</a:t>
            </a:r>
          </a:p>
          <a:p>
            <a:pPr lvl="1"/>
            <a:r>
              <a:rPr lang="en-US" dirty="0"/>
              <a:t>Scalability: millions of jobs can be scheduled and run per day</a:t>
            </a:r>
          </a:p>
          <a:p>
            <a:pPr lvl="1"/>
            <a:r>
              <a:rPr lang="en-US" dirty="0"/>
              <a:t>Reliability: jobs must not be executed much later than expected or dropped</a:t>
            </a:r>
          </a:p>
          <a:p>
            <a:pPr lvl="1"/>
            <a:r>
              <a:rPr lang="en-US" dirty="0"/>
              <a:t>Availability: it should always be possible to schedule and execute jobs</a:t>
            </a:r>
          </a:p>
          <a:p>
            <a:pPr marL="457200" lvl="1" indent="0">
              <a:buNone/>
            </a:pPr>
            <a:endParaRPr lang="en-US" dirty="0"/>
          </a:p>
          <a:p>
            <a:pPr lvl="1"/>
            <a:endParaRPr lang="en-US" dirty="0"/>
          </a:p>
        </p:txBody>
      </p:sp>
    </p:spTree>
    <p:extLst>
      <p:ext uri="{BB962C8B-B14F-4D97-AF65-F5344CB8AC3E}">
        <p14:creationId xmlns:p14="http://schemas.microsoft.com/office/powerpoint/2010/main" val="3199175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9A8DC-E5C5-D04F-9895-8B970DCA9B45}"/>
              </a:ext>
            </a:extLst>
          </p:cNvPr>
          <p:cNvSpPr>
            <a:spLocks noGrp="1"/>
          </p:cNvSpPr>
          <p:nvPr>
            <p:ph type="title"/>
          </p:nvPr>
        </p:nvSpPr>
        <p:spPr/>
        <p:txBody>
          <a:bodyPr/>
          <a:lstStyle/>
          <a:p>
            <a:r>
              <a:rPr lang="en-US" dirty="0"/>
              <a:t>Data Model</a:t>
            </a:r>
          </a:p>
        </p:txBody>
      </p:sp>
      <p:sp>
        <p:nvSpPr>
          <p:cNvPr id="3" name="Content Placeholder 2">
            <a:extLst>
              <a:ext uri="{FF2B5EF4-FFF2-40B4-BE49-F238E27FC236}">
                <a16:creationId xmlns:a16="http://schemas.microsoft.com/office/drawing/2014/main" id="{562D486A-8894-A74B-BDB5-842D4F1F317E}"/>
              </a:ext>
            </a:extLst>
          </p:cNvPr>
          <p:cNvSpPr>
            <a:spLocks noGrp="1"/>
          </p:cNvSpPr>
          <p:nvPr>
            <p:ph idx="1"/>
          </p:nvPr>
        </p:nvSpPr>
        <p:spPr>
          <a:xfrm>
            <a:off x="838200" y="1864895"/>
            <a:ext cx="10515600" cy="4312068"/>
          </a:xfrm>
        </p:spPr>
        <p:txBody>
          <a:bodyPr/>
          <a:lstStyle/>
          <a:p>
            <a:pPr marL="457200" lvl="1" indent="0">
              <a:buNone/>
            </a:pPr>
            <a:endParaRPr lang="en-US" dirty="0"/>
          </a:p>
          <a:p>
            <a:r>
              <a:rPr lang="en-US" dirty="0"/>
              <a:t>job info table</a:t>
            </a:r>
          </a:p>
          <a:p>
            <a:pPr lvl="1"/>
            <a:r>
              <a:rPr lang="en-US" dirty="0"/>
              <a:t>job id, job name, job creator id, job created time, job execution mode(Single/repeat), next execute time</a:t>
            </a:r>
          </a:p>
          <a:p>
            <a:r>
              <a:rPr lang="en-US" dirty="0"/>
              <a:t>Job execution history table</a:t>
            </a:r>
          </a:p>
          <a:p>
            <a:pPr lvl="1"/>
            <a:r>
              <a:rPr lang="en-US" dirty="0"/>
              <a:t>job id, execution time, execution status(success/failure)</a:t>
            </a:r>
          </a:p>
        </p:txBody>
      </p:sp>
    </p:spTree>
    <p:extLst>
      <p:ext uri="{BB962C8B-B14F-4D97-AF65-F5344CB8AC3E}">
        <p14:creationId xmlns:p14="http://schemas.microsoft.com/office/powerpoint/2010/main" val="158329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1B26-3027-F44C-BF3B-3EA9ACE49367}"/>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6A3234FB-23EA-1947-8B6A-6121921079D7}"/>
              </a:ext>
            </a:extLst>
          </p:cNvPr>
          <p:cNvSpPr>
            <a:spLocks noGrp="1"/>
          </p:cNvSpPr>
          <p:nvPr>
            <p:ph idx="1"/>
          </p:nvPr>
        </p:nvSpPr>
        <p:spPr/>
        <p:txBody>
          <a:bodyPr/>
          <a:lstStyle/>
          <a:p>
            <a:pPr marL="0" indent="0">
              <a:buNone/>
            </a:pPr>
            <a:endParaRPr lang="en-US" dirty="0"/>
          </a:p>
          <a:p>
            <a:r>
              <a:rPr lang="en-US" dirty="0"/>
              <a:t>REST API </a:t>
            </a:r>
          </a:p>
          <a:p>
            <a:r>
              <a:rPr lang="en-US" dirty="0"/>
              <a:t>read/write API decouple:</a:t>
            </a:r>
          </a:p>
          <a:p>
            <a:pPr lvl="1"/>
            <a:r>
              <a:rPr lang="en-US" dirty="0"/>
              <a:t>Read API: </a:t>
            </a:r>
          </a:p>
          <a:p>
            <a:pPr lvl="2"/>
            <a:r>
              <a:rPr lang="en-US" b="1" dirty="0" err="1"/>
              <a:t>get_job_info</a:t>
            </a:r>
            <a:r>
              <a:rPr lang="en-US" b="1" dirty="0"/>
              <a:t>(</a:t>
            </a:r>
            <a:r>
              <a:rPr lang="en-US" b="1" dirty="0" err="1"/>
              <a:t>job_id</a:t>
            </a:r>
            <a:r>
              <a:rPr lang="en-US" b="1" dirty="0"/>
              <a:t>)</a:t>
            </a:r>
            <a:r>
              <a:rPr lang="en-US" dirty="0"/>
              <a:t>:</a:t>
            </a:r>
            <a:r>
              <a:rPr lang="en-US" b="1" dirty="0"/>
              <a:t> </a:t>
            </a:r>
            <a:r>
              <a:rPr lang="en-US" dirty="0"/>
              <a:t>returns the job execution information</a:t>
            </a:r>
          </a:p>
          <a:p>
            <a:pPr lvl="1"/>
            <a:r>
              <a:rPr lang="en-US" dirty="0"/>
              <a:t>Write API:</a:t>
            </a:r>
          </a:p>
          <a:p>
            <a:pPr lvl="2"/>
            <a:r>
              <a:rPr lang="en-US" dirty="0"/>
              <a:t>create/update/remove job API, given the job information, we store/update it in the database</a:t>
            </a:r>
            <a:br>
              <a:rPr lang="en-US" dirty="0"/>
            </a:br>
            <a:endParaRPr lang="en-US" dirty="0"/>
          </a:p>
        </p:txBody>
      </p:sp>
    </p:spTree>
    <p:extLst>
      <p:ext uri="{BB962C8B-B14F-4D97-AF65-F5344CB8AC3E}">
        <p14:creationId xmlns:p14="http://schemas.microsoft.com/office/powerpoint/2010/main" val="107244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2B859F-F0B1-1949-BCFD-1027EB634F23}"/>
              </a:ext>
            </a:extLst>
          </p:cNvPr>
          <p:cNvPicPr>
            <a:picLocks noGrp="1" noChangeAspect="1"/>
          </p:cNvPicPr>
          <p:nvPr>
            <p:ph idx="1"/>
          </p:nvPr>
        </p:nvPicPr>
        <p:blipFill>
          <a:blip r:embed="rId3"/>
          <a:stretch>
            <a:fillRect/>
          </a:stretch>
        </p:blipFill>
        <p:spPr>
          <a:xfrm>
            <a:off x="5970023" y="116541"/>
            <a:ext cx="5678153" cy="6624918"/>
          </a:xfrm>
        </p:spPr>
      </p:pic>
      <p:sp>
        <p:nvSpPr>
          <p:cNvPr id="7" name="TextBox 6">
            <a:extLst>
              <a:ext uri="{FF2B5EF4-FFF2-40B4-BE49-F238E27FC236}">
                <a16:creationId xmlns:a16="http://schemas.microsoft.com/office/drawing/2014/main" id="{524B4650-9084-7A4A-AEBD-36E4851375E1}"/>
              </a:ext>
            </a:extLst>
          </p:cNvPr>
          <p:cNvSpPr txBox="1"/>
          <p:nvPr/>
        </p:nvSpPr>
        <p:spPr>
          <a:xfrm>
            <a:off x="543824" y="116541"/>
            <a:ext cx="2743200" cy="2862322"/>
          </a:xfrm>
          <a:prstGeom prst="rect">
            <a:avLst/>
          </a:prstGeom>
          <a:noFill/>
        </p:spPr>
        <p:txBody>
          <a:bodyPr wrap="square" rtlCol="0">
            <a:spAutoFit/>
          </a:bodyPr>
          <a:lstStyle/>
          <a:p>
            <a:r>
              <a:rPr lang="en-US" b="1" dirty="0"/>
              <a:t>Store Consumer</a:t>
            </a:r>
          </a:p>
          <a:p>
            <a:r>
              <a:rPr lang="en-US" dirty="0"/>
              <a:t>repeat every second: </a:t>
            </a:r>
          </a:p>
          <a:p>
            <a:pPr lvl="1"/>
            <a:r>
              <a:rPr lang="en-US" dirty="0"/>
              <a:t>1. </a:t>
            </a:r>
            <a:r>
              <a:rPr lang="en-US" b="1" dirty="0"/>
              <a:t>poll</a:t>
            </a:r>
            <a:r>
              <a:rPr lang="en-US" dirty="0"/>
              <a:t> tasks </a:t>
            </a:r>
            <a:r>
              <a:rPr lang="en-US" b="1" dirty="0"/>
              <a:t>ready for execution</a:t>
            </a:r>
            <a:r>
              <a:rPr lang="en-US" dirty="0"/>
              <a:t> from task store </a:t>
            </a:r>
          </a:p>
          <a:p>
            <a:pPr lvl="1"/>
            <a:r>
              <a:rPr lang="en-US" dirty="0"/>
              <a:t>2. push tasks onto the right queues</a:t>
            </a:r>
          </a:p>
          <a:p>
            <a:pPr lvl="1"/>
            <a:r>
              <a:rPr lang="en-US" dirty="0"/>
              <a:t>3. update task statuses</a:t>
            </a:r>
          </a:p>
          <a:p>
            <a:endParaRPr lang="en-US" dirty="0"/>
          </a:p>
        </p:txBody>
      </p:sp>
      <p:sp>
        <p:nvSpPr>
          <p:cNvPr id="8" name="TextBox 7">
            <a:extLst>
              <a:ext uri="{FF2B5EF4-FFF2-40B4-BE49-F238E27FC236}">
                <a16:creationId xmlns:a16="http://schemas.microsoft.com/office/drawing/2014/main" id="{B741AF44-CA5A-1A4B-8375-6BC73DE8956C}"/>
              </a:ext>
            </a:extLst>
          </p:cNvPr>
          <p:cNvSpPr txBox="1"/>
          <p:nvPr/>
        </p:nvSpPr>
        <p:spPr>
          <a:xfrm>
            <a:off x="543824" y="3188369"/>
            <a:ext cx="2957365" cy="2862322"/>
          </a:xfrm>
          <a:prstGeom prst="rect">
            <a:avLst/>
          </a:prstGeom>
          <a:noFill/>
        </p:spPr>
        <p:txBody>
          <a:bodyPr wrap="square" rtlCol="0">
            <a:spAutoFit/>
          </a:bodyPr>
          <a:lstStyle/>
          <a:p>
            <a:r>
              <a:rPr lang="en-US" b="1" dirty="0"/>
              <a:t>Executor</a:t>
            </a:r>
            <a:br>
              <a:rPr lang="en-US" dirty="0"/>
            </a:br>
            <a:r>
              <a:rPr lang="en-US" dirty="0"/>
              <a:t>Responsible for the actual task execution. </a:t>
            </a:r>
          </a:p>
          <a:p>
            <a:r>
              <a:rPr lang="en-US" dirty="0"/>
              <a:t>Each thread within an Executor process follows this simple loop:</a:t>
            </a:r>
          </a:p>
          <a:p>
            <a:endParaRPr lang="en-US" dirty="0"/>
          </a:p>
          <a:p>
            <a:r>
              <a:rPr lang="en-US" dirty="0"/>
              <a:t>while True: </a:t>
            </a:r>
          </a:p>
          <a:p>
            <a:r>
              <a:rPr lang="en-US" dirty="0"/>
              <a:t>           w = </a:t>
            </a:r>
            <a:r>
              <a:rPr lang="en-US" dirty="0" err="1"/>
              <a:t>get_next_work</a:t>
            </a:r>
            <a:r>
              <a:rPr lang="en-US" dirty="0"/>
              <a:t>()</a:t>
            </a:r>
          </a:p>
          <a:p>
            <a:r>
              <a:rPr lang="en-US" dirty="0"/>
              <a:t>           </a:t>
            </a:r>
            <a:r>
              <a:rPr lang="en-US" dirty="0" err="1"/>
              <a:t>do_work</a:t>
            </a:r>
            <a:r>
              <a:rPr lang="en-US" dirty="0"/>
              <a:t>(w)</a:t>
            </a:r>
          </a:p>
        </p:txBody>
      </p:sp>
    </p:spTree>
    <p:extLst>
      <p:ext uri="{BB962C8B-B14F-4D97-AF65-F5344CB8AC3E}">
        <p14:creationId xmlns:p14="http://schemas.microsoft.com/office/powerpoint/2010/main" val="178765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E5555-5BA5-4C49-9BAC-D12F790CB5B0}"/>
              </a:ext>
            </a:extLst>
          </p:cNvPr>
          <p:cNvSpPr>
            <a:spLocks noGrp="1"/>
          </p:cNvSpPr>
          <p:nvPr>
            <p:ph type="title"/>
          </p:nvPr>
        </p:nvSpPr>
        <p:spPr/>
        <p:txBody>
          <a:bodyPr/>
          <a:lstStyle/>
          <a:p>
            <a:r>
              <a:rPr lang="en-US" dirty="0"/>
              <a:t>Lifecycle of a task</a:t>
            </a:r>
          </a:p>
        </p:txBody>
      </p:sp>
      <p:sp>
        <p:nvSpPr>
          <p:cNvPr id="3" name="Content Placeholder 2">
            <a:extLst>
              <a:ext uri="{FF2B5EF4-FFF2-40B4-BE49-F238E27FC236}">
                <a16:creationId xmlns:a16="http://schemas.microsoft.com/office/drawing/2014/main" id="{794C56FC-827C-8947-BA96-E0378763904C}"/>
              </a:ext>
            </a:extLst>
          </p:cNvPr>
          <p:cNvSpPr>
            <a:spLocks noGrp="1"/>
          </p:cNvSpPr>
          <p:nvPr>
            <p:ph idx="1"/>
          </p:nvPr>
        </p:nvSpPr>
        <p:spPr/>
        <p:txBody>
          <a:bodyPr>
            <a:normAutofit fontScale="92500" lnSpcReduction="20000"/>
          </a:bodyPr>
          <a:lstStyle/>
          <a:p>
            <a:r>
              <a:rPr lang="en-US" dirty="0"/>
              <a:t>1. Client performs a Schedule call to Frontend with task information, including execution time. </a:t>
            </a:r>
          </a:p>
          <a:p>
            <a:r>
              <a:rPr lang="en-US" dirty="0"/>
              <a:t>2. Frontend creates datastore entity for the task</a:t>
            </a:r>
          </a:p>
          <a:p>
            <a:r>
              <a:rPr lang="en-US" dirty="0"/>
              <a:t>3. When it is time to process the task, Store Consumer pulls the task from DB pushes it to a related SQS queue. </a:t>
            </a:r>
          </a:p>
          <a:p>
            <a:r>
              <a:rPr lang="en-US" dirty="0"/>
              <a:t>4.Executor makes </a:t>
            </a:r>
            <a:r>
              <a:rPr lang="en-US" dirty="0" err="1"/>
              <a:t>NextWork</a:t>
            </a:r>
            <a:r>
              <a:rPr lang="en-US" dirty="0"/>
              <a:t> call to Controller, which pulls tasks from the </a:t>
            </a:r>
            <a:r>
              <a:rPr lang="en-US" dirty="0" err="1"/>
              <a:t>SQSqueue</a:t>
            </a:r>
            <a:r>
              <a:rPr lang="en-US" dirty="0"/>
              <a:t>, makes a </a:t>
            </a:r>
            <a:r>
              <a:rPr lang="en-US" dirty="0" err="1"/>
              <a:t>ClaimTask</a:t>
            </a:r>
            <a:r>
              <a:rPr lang="en-US" dirty="0"/>
              <a:t> call to the HSC and then returns the task to the Executor. </a:t>
            </a:r>
          </a:p>
          <a:p>
            <a:r>
              <a:rPr lang="en-US" dirty="0"/>
              <a:t>5.Executor invokes the callback for the task. While processing, Executor performs Heartbeat calls to Heartbeat and Status Controller (HSC). Once processing is done, Executor performs </a:t>
            </a:r>
            <a:r>
              <a:rPr lang="en-US" dirty="0" err="1"/>
              <a:t>TaskStatus</a:t>
            </a:r>
            <a:r>
              <a:rPr lang="en-US" dirty="0"/>
              <a:t> call to HSC. </a:t>
            </a:r>
          </a:p>
          <a:p>
            <a:r>
              <a:rPr lang="en-US" dirty="0"/>
              <a:t>6.Upon getting Heartbeat and </a:t>
            </a:r>
            <a:r>
              <a:rPr lang="en-US" dirty="0" err="1"/>
              <a:t>TaskStatus</a:t>
            </a:r>
            <a:r>
              <a:rPr lang="en-US" dirty="0"/>
              <a:t> calls, HSC updates the DB.</a:t>
            </a:r>
          </a:p>
          <a:p>
            <a:pPr marL="0" indent="0">
              <a:buNone/>
            </a:pPr>
            <a:endParaRPr lang="en-US" dirty="0"/>
          </a:p>
        </p:txBody>
      </p:sp>
    </p:spTree>
    <p:extLst>
      <p:ext uri="{BB962C8B-B14F-4D97-AF65-F5344CB8AC3E}">
        <p14:creationId xmlns:p14="http://schemas.microsoft.com/office/powerpoint/2010/main" val="102148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2BB8-1409-9740-9076-2D89E8068F64}"/>
              </a:ext>
            </a:extLst>
          </p:cNvPr>
          <p:cNvSpPr>
            <a:spLocks noGrp="1"/>
          </p:cNvSpPr>
          <p:nvPr>
            <p:ph type="title"/>
          </p:nvPr>
        </p:nvSpPr>
        <p:spPr>
          <a:xfrm>
            <a:off x="9011653" y="2921584"/>
            <a:ext cx="2550695" cy="1325563"/>
          </a:xfrm>
        </p:spPr>
        <p:txBody>
          <a:bodyPr/>
          <a:lstStyle/>
          <a:p>
            <a:r>
              <a:rPr lang="en-US" dirty="0"/>
              <a:t>Task State</a:t>
            </a:r>
          </a:p>
        </p:txBody>
      </p:sp>
      <p:pic>
        <p:nvPicPr>
          <p:cNvPr id="4" name="Content Placeholder 3">
            <a:extLst>
              <a:ext uri="{FF2B5EF4-FFF2-40B4-BE49-F238E27FC236}">
                <a16:creationId xmlns:a16="http://schemas.microsoft.com/office/drawing/2014/main" id="{8E116D00-1D7C-1A4B-939E-64D2EA6B9971}"/>
              </a:ext>
            </a:extLst>
          </p:cNvPr>
          <p:cNvPicPr>
            <a:picLocks noGrp="1" noChangeAspect="1"/>
          </p:cNvPicPr>
          <p:nvPr>
            <p:ph idx="1"/>
          </p:nvPr>
        </p:nvPicPr>
        <p:blipFill>
          <a:blip r:embed="rId3"/>
          <a:stretch>
            <a:fillRect/>
          </a:stretch>
        </p:blipFill>
        <p:spPr>
          <a:xfrm>
            <a:off x="264695" y="4114800"/>
            <a:ext cx="8061158" cy="2502568"/>
          </a:xfrm>
        </p:spPr>
      </p:pic>
      <p:graphicFrame>
        <p:nvGraphicFramePr>
          <p:cNvPr id="9" name="Table 8">
            <a:extLst>
              <a:ext uri="{FF2B5EF4-FFF2-40B4-BE49-F238E27FC236}">
                <a16:creationId xmlns:a16="http://schemas.microsoft.com/office/drawing/2014/main" id="{9D856296-8EFF-3F4C-A014-78A63C6E419E}"/>
              </a:ext>
            </a:extLst>
          </p:cNvPr>
          <p:cNvGraphicFramePr>
            <a:graphicFrameLocks noGrp="1"/>
          </p:cNvGraphicFramePr>
          <p:nvPr>
            <p:extLst>
              <p:ext uri="{D42A27DB-BD31-4B8C-83A1-F6EECF244321}">
                <p14:modId xmlns:p14="http://schemas.microsoft.com/office/powerpoint/2010/main" val="2234934201"/>
              </p:ext>
            </p:extLst>
          </p:nvPr>
        </p:nvGraphicFramePr>
        <p:xfrm>
          <a:off x="264695" y="240632"/>
          <a:ext cx="8061158" cy="3486751"/>
        </p:xfrm>
        <a:graphic>
          <a:graphicData uri="http://schemas.openxmlformats.org/drawingml/2006/table">
            <a:tbl>
              <a:tblPr firstRow="1" bandRow="1">
                <a:tableStyleId>{5C22544A-7EE6-4342-B048-85BDC9FD1C3A}</a:tableStyleId>
              </a:tblPr>
              <a:tblGrid>
                <a:gridCol w="2493011">
                  <a:extLst>
                    <a:ext uri="{9D8B030D-6E8A-4147-A177-3AD203B41FA5}">
                      <a16:colId xmlns:a16="http://schemas.microsoft.com/office/drawing/2014/main" val="159591255"/>
                    </a:ext>
                  </a:extLst>
                </a:gridCol>
                <a:gridCol w="5568147">
                  <a:extLst>
                    <a:ext uri="{9D8B030D-6E8A-4147-A177-3AD203B41FA5}">
                      <a16:colId xmlns:a16="http://schemas.microsoft.com/office/drawing/2014/main" val="3041223503"/>
                    </a:ext>
                  </a:extLst>
                </a:gridCol>
              </a:tblGrid>
              <a:tr h="971959">
                <a:tc>
                  <a:txBody>
                    <a:bodyPr/>
                    <a:lstStyle/>
                    <a:p>
                      <a:r>
                        <a:rPr lang="en-US" dirty="0"/>
                        <a:t>Entity Status</a:t>
                      </a:r>
                    </a:p>
                  </a:txBody>
                  <a:tcPr/>
                </a:tc>
                <a:tc>
                  <a:txBody>
                    <a:bodyPr/>
                    <a:lstStyle/>
                    <a:p>
                      <a:r>
                        <a:rPr lang="en-US" dirty="0"/>
                        <a:t>Next Trigger Timestamp</a:t>
                      </a:r>
                    </a:p>
                  </a:txBody>
                  <a:tcPr/>
                </a:tc>
                <a:extLst>
                  <a:ext uri="{0D108BD9-81ED-4DB2-BD59-A6C34878D82A}">
                    <a16:rowId xmlns:a16="http://schemas.microsoft.com/office/drawing/2014/main" val="3997341753"/>
                  </a:ext>
                </a:extLst>
              </a:tr>
              <a:tr h="492335">
                <a:tc>
                  <a:txBody>
                    <a:bodyPr/>
                    <a:lstStyle/>
                    <a:p>
                      <a:r>
                        <a:rPr lang="en-US" dirty="0"/>
                        <a:t>New</a:t>
                      </a:r>
                    </a:p>
                  </a:txBody>
                  <a:tcPr/>
                </a:tc>
                <a:tc>
                  <a:txBody>
                    <a:bodyPr/>
                    <a:lstStyle/>
                    <a:p>
                      <a:r>
                        <a:rPr lang="en-US" dirty="0" err="1"/>
                        <a:t>scheduled_timestamp</a:t>
                      </a:r>
                      <a:r>
                        <a:rPr lang="en-US" dirty="0"/>
                        <a:t> of the task</a:t>
                      </a:r>
                    </a:p>
                  </a:txBody>
                  <a:tcPr/>
                </a:tc>
                <a:extLst>
                  <a:ext uri="{0D108BD9-81ED-4DB2-BD59-A6C34878D82A}">
                    <a16:rowId xmlns:a16="http://schemas.microsoft.com/office/drawing/2014/main" val="1894970624"/>
                  </a:ext>
                </a:extLst>
              </a:tr>
              <a:tr h="421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Enqueued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enqueued_timestamp</a:t>
                      </a:r>
                      <a:r>
                        <a:rPr lang="en-US" dirty="0"/>
                        <a:t> + </a:t>
                      </a:r>
                      <a:r>
                        <a:rPr lang="en-US" dirty="0" err="1"/>
                        <a:t>enqueue_timeout</a:t>
                      </a:r>
                      <a:endParaRPr lang="en-US" dirty="0"/>
                    </a:p>
                  </a:txBody>
                  <a:tcPr/>
                </a:tc>
                <a:extLst>
                  <a:ext uri="{0D108BD9-81ED-4DB2-BD59-A6C34878D82A}">
                    <a16:rowId xmlns:a16="http://schemas.microsoft.com/office/drawing/2014/main" val="304525565"/>
                  </a:ext>
                </a:extLst>
              </a:tr>
              <a:tr h="424114">
                <a:tc>
                  <a:txBody>
                    <a:bodyPr/>
                    <a:lstStyle/>
                    <a:p>
                      <a:r>
                        <a:rPr lang="en-US" dirty="0"/>
                        <a:t>Claimed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claimed_timestamp</a:t>
                      </a:r>
                      <a:r>
                        <a:rPr lang="en-US" dirty="0"/>
                        <a:t> + </a:t>
                      </a:r>
                      <a:r>
                        <a:rPr lang="en-US" dirty="0" err="1"/>
                        <a:t>claim_timeout</a:t>
                      </a:r>
                      <a:endParaRPr lang="en-US" dirty="0"/>
                    </a:p>
                  </a:txBody>
                  <a:tcPr/>
                </a:tc>
                <a:extLst>
                  <a:ext uri="{0D108BD9-81ED-4DB2-BD59-A6C34878D82A}">
                    <a16:rowId xmlns:a16="http://schemas.microsoft.com/office/drawing/2014/main" val="3098045317"/>
                  </a:ext>
                </a:extLst>
              </a:tr>
              <a:tr h="445168">
                <a:tc>
                  <a:txBody>
                    <a:bodyPr/>
                    <a:lstStyle/>
                    <a:p>
                      <a:r>
                        <a:rPr lang="en-US" dirty="0"/>
                        <a:t>Processing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heartbeat_timestamp</a:t>
                      </a:r>
                      <a:r>
                        <a:rPr lang="en-US" dirty="0"/>
                        <a:t> + </a:t>
                      </a:r>
                      <a:r>
                        <a:rPr lang="en-US" dirty="0" err="1"/>
                        <a:t>heartbeat_timeout</a:t>
                      </a:r>
                      <a:endParaRPr lang="en-US" dirty="0"/>
                    </a:p>
                  </a:txBody>
                  <a:tcPr/>
                </a:tc>
                <a:extLst>
                  <a:ext uri="{0D108BD9-81ED-4DB2-BD59-A6C34878D82A}">
                    <a16:rowId xmlns:a16="http://schemas.microsoft.com/office/drawing/2014/main" val="2077006832"/>
                  </a:ext>
                </a:extLst>
              </a:tr>
              <a:tr h="154117">
                <a:tc>
                  <a:txBody>
                    <a:bodyPr/>
                    <a:lstStyle/>
                    <a:p>
                      <a:r>
                        <a:rPr lang="en-US" dirty="0"/>
                        <a:t>Retriable Failure</a:t>
                      </a:r>
                    </a:p>
                  </a:txBody>
                  <a:tcPr/>
                </a:tc>
                <a:tc>
                  <a:txBody>
                    <a:bodyPr/>
                    <a:lstStyle/>
                    <a:p>
                      <a:r>
                        <a:rPr lang="en-US" dirty="0"/>
                        <a:t>compute </a:t>
                      </a:r>
                      <a:r>
                        <a:rPr lang="en-US" dirty="0" err="1"/>
                        <a:t>next_timestamp</a:t>
                      </a:r>
                      <a:r>
                        <a:rPr lang="en-US" dirty="0"/>
                        <a:t> according to </a:t>
                      </a:r>
                      <a:r>
                        <a:rPr lang="en-US" dirty="0" err="1"/>
                        <a:t>backoff</a:t>
                      </a:r>
                      <a:r>
                        <a:rPr lang="en-US" dirty="0"/>
                        <a:t> logic</a:t>
                      </a:r>
                    </a:p>
                  </a:txBody>
                  <a:tcPr/>
                </a:tc>
                <a:extLst>
                  <a:ext uri="{0D108BD9-81ED-4DB2-BD59-A6C34878D82A}">
                    <a16:rowId xmlns:a16="http://schemas.microsoft.com/office/drawing/2014/main" val="2037788632"/>
                  </a:ext>
                </a:extLst>
              </a:tr>
              <a:tr h="154117">
                <a:tc>
                  <a:txBody>
                    <a:bodyPr/>
                    <a:lstStyle/>
                    <a:p>
                      <a:r>
                        <a:rPr lang="en-US" dirty="0"/>
                        <a:t>Success / Fatal Failure</a:t>
                      </a:r>
                    </a:p>
                  </a:txBody>
                  <a:tcPr/>
                </a:tc>
                <a:tc>
                  <a:txBody>
                    <a:bodyPr/>
                    <a:lstStyle/>
                    <a:p>
                      <a:r>
                        <a:rPr lang="en-US" dirty="0"/>
                        <a:t>N/A</a:t>
                      </a:r>
                    </a:p>
                  </a:txBody>
                  <a:tcPr/>
                </a:tc>
                <a:extLst>
                  <a:ext uri="{0D108BD9-81ED-4DB2-BD59-A6C34878D82A}">
                    <a16:rowId xmlns:a16="http://schemas.microsoft.com/office/drawing/2014/main" val="3685711729"/>
                  </a:ext>
                </a:extLst>
              </a:tr>
            </a:tbl>
          </a:graphicData>
        </a:graphic>
      </p:graphicFrame>
    </p:spTree>
    <p:extLst>
      <p:ext uri="{BB962C8B-B14F-4D97-AF65-F5344CB8AC3E}">
        <p14:creationId xmlns:p14="http://schemas.microsoft.com/office/powerpoint/2010/main" val="352504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FFF4-AEB1-8D45-9605-F73F0ACFB740}"/>
              </a:ext>
            </a:extLst>
          </p:cNvPr>
          <p:cNvSpPr>
            <a:spLocks noGrp="1"/>
          </p:cNvSpPr>
          <p:nvPr>
            <p:ph type="title"/>
          </p:nvPr>
        </p:nvSpPr>
        <p:spPr/>
        <p:txBody>
          <a:bodyPr/>
          <a:lstStyle/>
          <a:p>
            <a:r>
              <a:rPr lang="en-US" dirty="0"/>
              <a:t>Message Queue</a:t>
            </a:r>
          </a:p>
        </p:txBody>
      </p:sp>
      <p:sp>
        <p:nvSpPr>
          <p:cNvPr id="3" name="Content Placeholder 2">
            <a:extLst>
              <a:ext uri="{FF2B5EF4-FFF2-40B4-BE49-F238E27FC236}">
                <a16:creationId xmlns:a16="http://schemas.microsoft.com/office/drawing/2014/main" id="{1C3FA3D5-CF4D-364E-A53A-90DE63B95F46}"/>
              </a:ext>
            </a:extLst>
          </p:cNvPr>
          <p:cNvSpPr>
            <a:spLocks noGrp="1"/>
          </p:cNvSpPr>
          <p:nvPr>
            <p:ph idx="1"/>
          </p:nvPr>
        </p:nvSpPr>
        <p:spPr/>
        <p:txBody>
          <a:bodyPr>
            <a:normAutofit/>
          </a:bodyPr>
          <a:lstStyle/>
          <a:p>
            <a:r>
              <a:rPr lang="en-US" b="1" dirty="0"/>
              <a:t>Decouple</a:t>
            </a:r>
            <a:r>
              <a:rPr lang="en-US" dirty="0"/>
              <a:t> the consumer and producer: Be able to scale the consumer and producer nodes independently </a:t>
            </a:r>
          </a:p>
          <a:p>
            <a:r>
              <a:rPr lang="en-US" b="1" dirty="0"/>
              <a:t>Lower latency </a:t>
            </a:r>
            <a:r>
              <a:rPr lang="en-US" dirty="0"/>
              <a:t>for producer (doesn’t have to wait for a response)</a:t>
            </a:r>
          </a:p>
          <a:p>
            <a:r>
              <a:rPr lang="en-US" b="1" dirty="0"/>
              <a:t>Reliability</a:t>
            </a:r>
            <a:r>
              <a:rPr lang="en-US" dirty="0"/>
              <a:t>: when a consumer node crashes, another node can process the message which otherwise will be lost (Offset in Kafka). The message are persisted</a:t>
            </a:r>
          </a:p>
          <a:p>
            <a:r>
              <a:rPr lang="en-US" dirty="0"/>
              <a:t>We can </a:t>
            </a:r>
            <a:r>
              <a:rPr lang="en-US" b="1" dirty="0"/>
              <a:t>throttle/limit </a:t>
            </a:r>
            <a:r>
              <a:rPr lang="en-US" dirty="0"/>
              <a:t>the number of messages the consumers process</a:t>
            </a:r>
          </a:p>
        </p:txBody>
      </p:sp>
    </p:spTree>
    <p:extLst>
      <p:ext uri="{BB962C8B-B14F-4D97-AF65-F5344CB8AC3E}">
        <p14:creationId xmlns:p14="http://schemas.microsoft.com/office/powerpoint/2010/main" val="131744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A905-8F5D-BE4F-BFF8-063B1CAE2407}"/>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E6A28B6-EB41-D142-B22F-DFBE369C870C}"/>
              </a:ext>
            </a:extLst>
          </p:cNvPr>
          <p:cNvSpPr>
            <a:spLocks noGrp="1"/>
          </p:cNvSpPr>
          <p:nvPr>
            <p:ph idx="1"/>
          </p:nvPr>
        </p:nvSpPr>
        <p:spPr/>
        <p:txBody>
          <a:bodyPr>
            <a:normAutofit/>
          </a:bodyPr>
          <a:lstStyle/>
          <a:p>
            <a:r>
              <a:rPr lang="en-US" b="1" dirty="0" err="1"/>
              <a:t>PriorityBlockingQueue</a:t>
            </a:r>
            <a:r>
              <a:rPr lang="en-US" b="1" dirty="0"/>
              <a:t> + Polling</a:t>
            </a:r>
          </a:p>
          <a:p>
            <a:r>
              <a:rPr lang="zh-CN" altLang="en-US" dirty="0"/>
              <a:t>用一个</a:t>
            </a:r>
            <a:r>
              <a:rPr lang="en-US" dirty="0" err="1"/>
              <a:t>java.util.concurrent.PriorityBlockingQueue</a:t>
            </a:r>
            <a:r>
              <a:rPr lang="zh-CN" altLang="en-US" dirty="0"/>
              <a:t>来作为优先队列。因为我们需要一个优先队列，又需要线程安全，用</a:t>
            </a:r>
            <a:r>
              <a:rPr lang="en-US" dirty="0" err="1"/>
              <a:t>PriorityBlockingQueue</a:t>
            </a:r>
            <a:r>
              <a:rPr lang="zh-CN" altLang="en-US" dirty="0"/>
              <a:t>再合适不过了。</a:t>
            </a:r>
          </a:p>
          <a:p>
            <a:r>
              <a:rPr lang="zh-CN" altLang="en-US" dirty="0"/>
              <a:t>对于生产者，可以用一个</a:t>
            </a:r>
            <a:r>
              <a:rPr lang="en-US" dirty="0"/>
              <a:t>while(true)，</a:t>
            </a:r>
            <a:r>
              <a:rPr lang="zh-CN" altLang="en-US" dirty="0"/>
              <a:t>造一些随机任务塞进去</a:t>
            </a:r>
          </a:p>
          <a:p>
            <a:r>
              <a:rPr lang="zh-CN" altLang="en-US" dirty="0"/>
              <a:t>对于消费者，起一个线程，在 </a:t>
            </a:r>
            <a:r>
              <a:rPr lang="en-US" dirty="0"/>
              <a:t>while(true)</a:t>
            </a:r>
            <a:r>
              <a:rPr lang="zh-CN" altLang="en-US" dirty="0"/>
              <a:t>里每隔几秒检查一下队列，如果有任务，则取出来执行。</a:t>
            </a:r>
          </a:p>
          <a:p>
            <a:endParaRPr lang="en-US" dirty="0"/>
          </a:p>
        </p:txBody>
      </p:sp>
    </p:spTree>
    <p:extLst>
      <p:ext uri="{BB962C8B-B14F-4D97-AF65-F5344CB8AC3E}">
        <p14:creationId xmlns:p14="http://schemas.microsoft.com/office/powerpoint/2010/main" val="599569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1217</Words>
  <Application>Microsoft Macintosh PowerPoint</Application>
  <PresentationFormat>Widescreen</PresentationFormat>
  <Paragraphs>98</Paragraphs>
  <Slides>11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Job Scheduler</vt:lpstr>
      <vt:lpstr>Requirement</vt:lpstr>
      <vt:lpstr>Data Model</vt:lpstr>
      <vt:lpstr>API</vt:lpstr>
      <vt:lpstr>PowerPoint Presentation</vt:lpstr>
      <vt:lpstr>Lifecycle of a task</vt:lpstr>
      <vt:lpstr>Task State</vt:lpstr>
      <vt:lpstr>Message Queue</vt:lpstr>
      <vt:lpstr>Implementation</vt:lpstr>
      <vt:lpstr>HashedWheelTimer</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102</cp:revision>
  <dcterms:created xsi:type="dcterms:W3CDTF">2021-09-05T18:44:19Z</dcterms:created>
  <dcterms:modified xsi:type="dcterms:W3CDTF">2021-09-06T02:33:28Z</dcterms:modified>
</cp:coreProperties>
</file>